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4" r:id="rId56"/>
    <p:sldId id="311" r:id="rId57"/>
    <p:sldId id="312" r:id="rId58"/>
    <p:sldId id="313" r:id="rId59"/>
    <p:sldId id="315" r:id="rId60"/>
    <p:sldId id="316" r:id="rId6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4" d="100"/>
          <a:sy n="204" d="100"/>
        </p:scale>
        <p:origin x="-51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23913-04A1-4644-A8EF-25DBD43DDBD8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8557D-6E62-C940-8126-3F1E326FB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31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5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6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01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7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35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51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7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118391"/>
            <a:ext cx="884392" cy="6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berkeley.edu/~binyu/ps/papers2014/IMS-pres-address14-yu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大数据系统基础 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第一讲：概论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清华大学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徐葳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11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作业/考试形式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7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大数据的特点及对系统的新挑战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7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大数据是一个热门话题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082044"/>
            <a:ext cx="34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“How President Obama’s Campaign Used Big Data to Rally Individual Voters”</a:t>
            </a:r>
          </a:p>
          <a:p>
            <a:pPr algn="ctr"/>
            <a:r>
              <a:rPr kumimoji="1" lang="en-US" altLang="zh-CN" sz="1200" dirty="0" smtClean="0"/>
              <a:t>- MIT Technology Review, December 2012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042370" y="1140444"/>
            <a:ext cx="34280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“4.4 million jobs that will be created worldwide to support Big Data by 2015”</a:t>
            </a:r>
          </a:p>
          <a:p>
            <a:pPr algn="ctr"/>
            <a:r>
              <a:rPr kumimoji="1" lang="en-US" altLang="zh-CN" sz="1200" dirty="0" smtClean="0"/>
              <a:t>- IBM, August 2013</a:t>
            </a:r>
            <a:endParaRPr kumimoji="1"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1228608" y="2410252"/>
            <a:ext cx="3029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 Scientist: The Sexist Job of the 21th Century”</a:t>
            </a:r>
          </a:p>
          <a:p>
            <a:pPr algn="ctr"/>
            <a:r>
              <a:rPr kumimoji="1" lang="en-US" altLang="zh-CN" sz="1200" dirty="0" smtClean="0"/>
              <a:t>- Harvard Business Review, October 2012</a:t>
            </a:r>
            <a:endParaRPr kumimoji="1"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127037" y="2748919"/>
            <a:ext cx="2906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“CFOs Ignore Big Data at Their Peril”</a:t>
            </a:r>
          </a:p>
          <a:p>
            <a:pPr algn="ctr"/>
            <a:r>
              <a:rPr kumimoji="1" lang="en-US" altLang="zh-CN" sz="1200" dirty="0" smtClean="0"/>
              <a:t>-Wall Street Journal, July 2013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86740" y="3460277"/>
            <a:ext cx="2756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“The NSA’s Big Data Problem”</a:t>
            </a:r>
          </a:p>
          <a:p>
            <a:pPr algn="ctr"/>
            <a:r>
              <a:rPr kumimoji="1" lang="en-US" altLang="zh-CN" sz="1200" dirty="0" smtClean="0"/>
              <a:t>-Time, </a:t>
            </a:r>
            <a:r>
              <a:rPr kumimoji="1" lang="en-US" altLang="zh-CN" sz="1200" dirty="0"/>
              <a:t>J</a:t>
            </a:r>
            <a:r>
              <a:rPr kumimoji="1" lang="en-US" altLang="zh-CN" sz="1200" dirty="0" smtClean="0"/>
              <a:t>une 2013</a:t>
            </a:r>
            <a:endParaRPr kumimoji="1"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277556" y="3951344"/>
            <a:ext cx="2756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“Data, Data Everywhere”</a:t>
            </a:r>
          </a:p>
          <a:p>
            <a:pPr algn="ctr"/>
            <a:r>
              <a:rPr kumimoji="1" lang="en-US" altLang="zh-CN" sz="1200" dirty="0" smtClean="0"/>
              <a:t>-The Economist, February 2010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675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目前普遍认为，大数据是广大的商机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457200" y="106322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 smtClean="0"/>
              <a:t>IBS’s CEO, </a:t>
            </a:r>
            <a:r>
              <a:rPr kumimoji="1" lang="en-US" altLang="zh-CN" dirty="0" err="1" smtClean="0"/>
              <a:t>Ginni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Rometty</a:t>
            </a:r>
            <a:r>
              <a:rPr kumimoji="1" lang="en-US" altLang="zh-CN" dirty="0" smtClean="0"/>
              <a:t> calls Big Data “</a:t>
            </a:r>
            <a:r>
              <a:rPr kumimoji="1" lang="en-US" altLang="zh-CN" u="sng" dirty="0" smtClean="0"/>
              <a:t>the next natural resource</a:t>
            </a:r>
            <a:r>
              <a:rPr kumimoji="1" lang="en-US" altLang="zh-CN" dirty="0" smtClean="0"/>
              <a:t>” and believes it will change how decisions are made, how value is created and how value is delivered.</a:t>
            </a:r>
          </a:p>
          <a:p>
            <a:pPr algn="ctr"/>
            <a:r>
              <a:rPr kumimoji="1" lang="en-US" altLang="zh-CN" sz="1200" dirty="0" smtClean="0"/>
              <a:t>- </a:t>
            </a:r>
            <a:r>
              <a:rPr kumimoji="1" lang="en-US" altLang="zh-CN" sz="1200" dirty="0" err="1" smtClean="0"/>
              <a:t>Forbers</a:t>
            </a:r>
            <a:r>
              <a:rPr kumimoji="1" lang="en-US" altLang="zh-CN" sz="1200" dirty="0" smtClean="0"/>
              <a:t>, March 2013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572948" y="1140589"/>
            <a:ext cx="311385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“SAP partners around the world will earn </a:t>
            </a:r>
            <a:r>
              <a:rPr kumimoji="1" lang="en-US" altLang="zh-CN" u="sng" dirty="0" smtClean="0"/>
              <a:t>US$220 billion in revenue in the next five years</a:t>
            </a:r>
            <a:r>
              <a:rPr kumimoji="1" lang="en-US" altLang="zh-CN" dirty="0" smtClean="0"/>
              <a:t> related to analytics and big data solutions from the company”</a:t>
            </a:r>
          </a:p>
          <a:p>
            <a:pPr algn="ctr"/>
            <a:r>
              <a:rPr kumimoji="1" lang="en-US" altLang="zh-CN" sz="1200" dirty="0" smtClean="0"/>
              <a:t>- IDC </a:t>
            </a:r>
            <a:r>
              <a:rPr kumimoji="1" lang="en-US" altLang="zh-CN" sz="1200" dirty="0" err="1" smtClean="0"/>
              <a:t>Infographic</a:t>
            </a:r>
            <a:r>
              <a:rPr kumimoji="1" lang="en-US" altLang="zh-CN" sz="1200" dirty="0" smtClean="0"/>
              <a:t> sponsored by SAP, July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35481" y="3612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99473" y="3356580"/>
            <a:ext cx="544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“57% of respondents viewed investments in disruptive technology, such as big data and analytics, as </a:t>
            </a:r>
            <a:r>
              <a:rPr kumimoji="1" lang="en-US" altLang="zh-CN" u="sng" dirty="0" smtClean="0"/>
              <a:t>key source of competitive advantage.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en-US" altLang="zh-CN" sz="1200" dirty="0" smtClean="0"/>
              <a:t>- Oracle Enterprise Performance Management Blog, May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2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Gartner</a:t>
            </a:r>
            <a:r>
              <a:rPr kumimoji="1" lang="zh-CN" altLang="en-US" sz="3200" dirty="0" smtClean="0"/>
              <a:t>新技术炒作曲线</a:t>
            </a:r>
            <a:endParaRPr kumimoji="1" lang="zh-CN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834379"/>
            <a:ext cx="8570148" cy="4083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370" y="4851112"/>
            <a:ext cx="2719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Source: Gartner (August 2014) 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95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075319" cy="241229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</a:p>
        </p:txBody>
      </p:sp>
    </p:spTree>
    <p:extLst>
      <p:ext uri="{BB962C8B-B14F-4D97-AF65-F5344CB8AC3E}">
        <p14:creationId xmlns:p14="http://schemas.microsoft.com/office/powerpoint/2010/main" val="269289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不是我们的目的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00151"/>
            <a:ext cx="7783689" cy="205481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</a:p>
        </p:txBody>
      </p:sp>
    </p:spTree>
    <p:extLst>
      <p:ext uri="{BB962C8B-B14F-4D97-AF65-F5344CB8AC3E}">
        <p14:creationId xmlns:p14="http://schemas.microsoft.com/office/powerpoint/2010/main" val="236468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大数据的特点 </a:t>
            </a:r>
            <a:r>
              <a:rPr kumimoji="1" lang="en-US" altLang="zh-CN" sz="3200" dirty="0" smtClean="0"/>
              <a:t>(4</a:t>
            </a:r>
            <a:r>
              <a:rPr kumimoji="1" lang="zh-CN" altLang="en-US" sz="3200" dirty="0" smtClean="0"/>
              <a:t>个</a:t>
            </a:r>
            <a:r>
              <a:rPr kumimoji="1" lang="en-US" altLang="zh-CN" sz="3200" dirty="0" smtClean="0"/>
              <a:t>V)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</p:txBody>
      </p:sp>
    </p:spTree>
    <p:extLst>
      <p:ext uri="{BB962C8B-B14F-4D97-AF65-F5344CB8AC3E}">
        <p14:creationId xmlns:p14="http://schemas.microsoft.com/office/powerpoint/2010/main" val="386617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大数据的来源：非结构化数据</a:t>
            </a:r>
            <a:endParaRPr kumimoji="1" lang="zh-CN" altLang="en-US" sz="3200" dirty="0"/>
          </a:p>
        </p:txBody>
      </p:sp>
      <p:pic>
        <p:nvPicPr>
          <p:cNvPr id="7" name="内容占位符 6" descr="lo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-1996"/>
          <a:stretch/>
        </p:blipFill>
        <p:spPr>
          <a:xfrm>
            <a:off x="114781" y="1063230"/>
            <a:ext cx="8944552" cy="3856844"/>
          </a:xfrm>
        </p:spPr>
      </p:pic>
    </p:spTree>
    <p:extLst>
      <p:ext uri="{BB962C8B-B14F-4D97-AF65-F5344CB8AC3E}">
        <p14:creationId xmlns:p14="http://schemas.microsoft.com/office/powerpoint/2010/main" val="119823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传统的数据收集和处理方式</a:t>
            </a:r>
          </a:p>
        </p:txBody>
      </p:sp>
      <p:pic>
        <p:nvPicPr>
          <p:cNvPr id="4" name="内容占位符 3" descr="pic1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" b="209"/>
          <a:stretch/>
        </p:blipFill>
        <p:spPr>
          <a:xfrm>
            <a:off x="2733792" y="893702"/>
            <a:ext cx="3042356" cy="4219383"/>
          </a:xfrm>
        </p:spPr>
      </p:pic>
      <p:sp>
        <p:nvSpPr>
          <p:cNvPr id="5" name="矩形 4"/>
          <p:cNvSpPr/>
          <p:nvPr/>
        </p:nvSpPr>
        <p:spPr>
          <a:xfrm>
            <a:off x="5625630" y="1869357"/>
            <a:ext cx="3293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为了一个问题收集数据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问另一个问题？</a:t>
            </a:r>
            <a:endParaRPr kumimoji="1" lang="en-US" altLang="zh-CN" dirty="0"/>
          </a:p>
          <a:p>
            <a:r>
              <a:rPr kumimoji="1" lang="zh-CN" altLang="en-US" dirty="0"/>
              <a:t>对不起，数据库没有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607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本节课目标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2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大数据的处理方式</a:t>
            </a:r>
            <a:r>
              <a:rPr kumimoji="1" lang="en-US" altLang="zh-CN" sz="3200" dirty="0"/>
              <a:t>(</a:t>
            </a:r>
            <a:r>
              <a:rPr kumimoji="1" lang="en-US" altLang="zh-CN" sz="3200" dirty="0" err="1"/>
              <a:t>Hadoop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pic>
        <p:nvPicPr>
          <p:cNvPr id="4" name="内容占位符 3" descr="pic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68"/>
          <a:stretch/>
        </p:blipFill>
        <p:spPr>
          <a:xfrm>
            <a:off x="1759963" y="959556"/>
            <a:ext cx="5521370" cy="4065022"/>
          </a:xfrm>
        </p:spPr>
      </p:pic>
    </p:spTree>
    <p:extLst>
      <p:ext uri="{BB962C8B-B14F-4D97-AF65-F5344CB8AC3E}">
        <p14:creationId xmlns:p14="http://schemas.microsoft.com/office/powerpoint/2010/main" val="16014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370" y="93090"/>
            <a:ext cx="8927630" cy="857250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传统数据处理与大数据模式和发展方向上的区别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19634"/>
              </p:ext>
            </p:extLst>
          </p:nvPr>
        </p:nvGraphicFramePr>
        <p:xfrm>
          <a:off x="188803" y="1248956"/>
          <a:ext cx="8787850" cy="3151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255"/>
                <a:gridCol w="2823307"/>
                <a:gridCol w="4222288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特征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传统方式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大数据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结构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事务型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非结构化</a:t>
                      </a:r>
                      <a:r>
                        <a:rPr lang="en-US" altLang="zh-CN" sz="2100" dirty="0" smtClean="0"/>
                        <a:t>/</a:t>
                      </a:r>
                      <a:r>
                        <a:rPr lang="zh-CN" altLang="en-US" sz="2100" dirty="0" smtClean="0"/>
                        <a:t>流化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模型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数据收集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数据分析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焦点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找到答案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找到问题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820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工具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报告：发生了什么？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分析：为什么发生这个？</a:t>
                      </a:r>
                      <a:endParaRPr lang="en-US" altLang="zh-CN" sz="2100" dirty="0" smtClean="0"/>
                    </a:p>
                    <a:p>
                      <a:pPr algn="ctr"/>
                      <a:r>
                        <a:rPr lang="zh-CN" altLang="en-US" sz="2100" dirty="0" smtClean="0"/>
                        <a:t>预测：接下来会发生什么？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机会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增量式增长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爆炸式增长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影响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分析有趣的生意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创造新的生意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56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大数据发展的主要驱动力</a:t>
            </a:r>
          </a:p>
        </p:txBody>
      </p:sp>
      <p:sp>
        <p:nvSpPr>
          <p:cNvPr id="5" name="上箭头 4"/>
          <p:cNvSpPr/>
          <p:nvPr/>
        </p:nvSpPr>
        <p:spPr>
          <a:xfrm>
            <a:off x="6460790" y="34097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6460790" y="1357380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71488" y="4112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86042" y="1666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  <p:pic>
        <p:nvPicPr>
          <p:cNvPr id="10" name="内容占位符 9" descr="pic3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90"/>
          <a:stretch/>
        </p:blipFill>
        <p:spPr>
          <a:xfrm>
            <a:off x="2376312" y="1063229"/>
            <a:ext cx="3729096" cy="4030075"/>
          </a:xfrm>
        </p:spPr>
      </p:pic>
    </p:spTree>
    <p:extLst>
      <p:ext uri="{BB962C8B-B14F-4D97-AF65-F5344CB8AC3E}">
        <p14:creationId xmlns:p14="http://schemas.microsoft.com/office/powerpoint/2010/main" val="40272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需求：大数据给不同行业带来价值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3908"/>
              </p:ext>
            </p:extLst>
          </p:nvPr>
        </p:nvGraphicFramePr>
        <p:xfrm>
          <a:off x="854613" y="1189330"/>
          <a:ext cx="7620000" cy="33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带来的利益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每年</a:t>
                      </a:r>
                      <a:r>
                        <a:rPr lang="en-US" altLang="zh-CN" sz="2100" dirty="0" smtClean="0"/>
                        <a:t>3000</a:t>
                      </a:r>
                      <a:r>
                        <a:rPr lang="zh-CN" altLang="en-US" sz="2100" dirty="0" smtClean="0"/>
                        <a:t>亿美元的额外收益</a:t>
                      </a:r>
                      <a:endParaRPr lang="en-US" altLang="zh-CN" sz="2100" dirty="0" smtClean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零售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zh-CN" sz="2100" dirty="0" smtClean="0"/>
                        <a:t>6</a:t>
                      </a:r>
                      <a:r>
                        <a:rPr lang="en-US" altLang="zh-CN" sz="2100" dirty="0" smtClean="0"/>
                        <a:t>0%</a:t>
                      </a:r>
                      <a:r>
                        <a:rPr lang="zh-CN" altLang="en-US" sz="2100" dirty="0" smtClean="0"/>
                        <a:t>的纯利润增长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产品开发、组装的成本下降</a:t>
                      </a:r>
                      <a:r>
                        <a:rPr lang="en-US" altLang="zh-CN" sz="2100" dirty="0" smtClean="0"/>
                        <a:t>50%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生产率</a:t>
                      </a:r>
                      <a:r>
                        <a:rPr lang="en-US" altLang="zh-CN" sz="2100" dirty="0" smtClean="0"/>
                        <a:t>8%</a:t>
                      </a:r>
                      <a:r>
                        <a:rPr lang="zh-CN" altLang="en-US" sz="2100" dirty="0" smtClean="0"/>
                        <a:t>的增长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电信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通过分析网络数据，可以减少</a:t>
                      </a:r>
                      <a:r>
                        <a:rPr lang="en-US" altLang="zh-CN" sz="2100" dirty="0" smtClean="0"/>
                        <a:t>92%</a:t>
                      </a:r>
                      <a:r>
                        <a:rPr lang="zh-CN" altLang="en-US" sz="2100" dirty="0" smtClean="0"/>
                        <a:t>的处理时间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通过分析海量数据，可以让放置电力资源的准确率提高</a:t>
                      </a:r>
                      <a:r>
                        <a:rPr lang="en-US" altLang="zh-CN" sz="2100" dirty="0" smtClean="0"/>
                        <a:t>99%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6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需求：大数据给不同行业带来价值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89865"/>
              </p:ext>
            </p:extLst>
          </p:nvPr>
        </p:nvGraphicFramePr>
        <p:xfrm>
          <a:off x="767645" y="1200150"/>
          <a:ext cx="7620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实例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Sloan-kettering</a:t>
                      </a:r>
                      <a:r>
                        <a:rPr lang="zh-CN" altLang="en-US" dirty="0" smtClean="0"/>
                        <a:t>癌症中心提供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watson</a:t>
                      </a:r>
                      <a:r>
                        <a:rPr lang="zh-CN" altLang="en-US" dirty="0" smtClean="0"/>
                        <a:t>医疗书籍，期刊和病人病历，通过大数据分析，来提供医生建议。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广告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AOL</a:t>
                      </a:r>
                      <a:r>
                        <a:rPr lang="zh-CN" altLang="en-US" dirty="0" smtClean="0"/>
                        <a:t>广告公司利用</a:t>
                      </a:r>
                      <a:r>
                        <a:rPr lang="en-US" altLang="zh-CN" dirty="0" err="1" smtClean="0"/>
                        <a:t>Hadoop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NoSQL</a:t>
                      </a:r>
                      <a:r>
                        <a:rPr lang="zh-CN" altLang="en-US" dirty="0" smtClean="0"/>
                        <a:t>来处理数据，达到毫秒级以下的处理速度。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英特尔公司（</a:t>
                      </a:r>
                      <a:r>
                        <a:rPr lang="en-US" altLang="zh-CN" dirty="0" smtClean="0"/>
                        <a:t>Intel</a:t>
                      </a:r>
                      <a:r>
                        <a:rPr lang="zh-CN" altLang="en-US" dirty="0" smtClean="0"/>
                        <a:t>）通过大数据技术，挑选芯片进行测试（而不是每个芯片都测试），从而节省了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百万美元。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通用公司（</a:t>
                      </a:r>
                      <a:r>
                        <a:rPr lang="en-US" altLang="zh-CN" dirty="0" smtClean="0"/>
                        <a:t>GE</a:t>
                      </a:r>
                      <a:r>
                        <a:rPr lang="zh-CN" altLang="en-US" dirty="0" smtClean="0"/>
                        <a:t>）在智能设备上嵌入了</a:t>
                      </a:r>
                      <a:r>
                        <a:rPr lang="en-US" altLang="zh-CN" dirty="0" smtClean="0"/>
                        <a:t>250000</a:t>
                      </a:r>
                      <a:r>
                        <a:rPr lang="zh-CN" altLang="en-US" dirty="0" smtClean="0"/>
                        <a:t>个传感器，收集数据，进行分析，从而增加设备的工作效率。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欧洲国家通过使用国民的位置数据，进行大数据分析，调整公共服务，每年大约增加</a:t>
                      </a:r>
                      <a:r>
                        <a:rPr lang="en-US" altLang="zh-CN" dirty="0" smtClean="0"/>
                        <a:t>6000</a:t>
                      </a:r>
                      <a:r>
                        <a:rPr lang="zh-CN" altLang="en-US" dirty="0" smtClean="0"/>
                        <a:t>亿美元的收入。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66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不同行业对于数据的依赖程度</a:t>
            </a:r>
            <a:endParaRPr kumimoji="1" lang="zh-CN" altLang="en-US" sz="3200" dirty="0"/>
          </a:p>
        </p:txBody>
      </p:sp>
      <p:pic>
        <p:nvPicPr>
          <p:cNvPr id="4" name="内容占位符 3" descr="pic26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b="-179"/>
          <a:stretch/>
        </p:blipFill>
        <p:spPr>
          <a:xfrm>
            <a:off x="2112903" y="927610"/>
            <a:ext cx="4735689" cy="4215890"/>
          </a:xfrm>
        </p:spPr>
      </p:pic>
    </p:spTree>
    <p:extLst>
      <p:ext uri="{BB962C8B-B14F-4D97-AF65-F5344CB8AC3E}">
        <p14:creationId xmlns:p14="http://schemas.microsoft.com/office/powerpoint/2010/main" val="402817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大数据的几个主要来源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887170" cy="2939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由人产生的数据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社交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文字、多媒体</a:t>
            </a:r>
            <a:r>
              <a:rPr kumimoji="1" lang="en-US" altLang="zh-CN" dirty="0"/>
              <a:t> </a:t>
            </a:r>
            <a:r>
              <a:rPr kumimoji="1" lang="zh-CN" altLang="en-US" dirty="0"/>
              <a:t>。。。</a:t>
            </a:r>
            <a:endParaRPr kumimoji="1" lang="en-US" altLang="zh-CN" dirty="0"/>
          </a:p>
          <a:p>
            <a:r>
              <a:rPr kumimoji="1" lang="zh-CN" altLang="en-US" dirty="0"/>
              <a:t>有机器产生的数据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物联网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IT</a:t>
            </a:r>
            <a:r>
              <a:rPr kumimoji="1" lang="zh-CN" altLang="en-US" dirty="0"/>
              <a:t>系统日志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机器到机器</a:t>
            </a:r>
            <a:r>
              <a:rPr kumimoji="1" lang="en-US" altLang="zh-CN" dirty="0"/>
              <a:t> (Machine to Machine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M2M)</a:t>
            </a:r>
            <a:r>
              <a:rPr kumimoji="1" lang="zh-CN" altLang="en-US" dirty="0"/>
              <a:t>通讯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9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技术的推动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更便宜的处理器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存储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r>
              <a:rPr kumimoji="1" lang="zh-CN" altLang="en-US" dirty="0"/>
              <a:t>云计算与数据中心技术</a:t>
            </a:r>
            <a:endParaRPr kumimoji="1" lang="en-US" altLang="zh-CN" dirty="0"/>
          </a:p>
          <a:p>
            <a:r>
              <a:rPr kumimoji="1" lang="zh-CN" altLang="en-US" dirty="0"/>
              <a:t>开源软件运动</a:t>
            </a:r>
            <a:endParaRPr kumimoji="1" lang="en-US" altLang="zh-CN" dirty="0"/>
          </a:p>
          <a:p>
            <a:r>
              <a:rPr kumimoji="1" lang="zh-CN" altLang="en-US" dirty="0"/>
              <a:t>机器学习和数据挖掘的发展</a:t>
            </a:r>
            <a:endParaRPr kumimoji="1" lang="en-US" altLang="zh-CN" dirty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大数据系统的价值链</a:t>
            </a:r>
          </a:p>
        </p:txBody>
      </p:sp>
      <p:pic>
        <p:nvPicPr>
          <p:cNvPr id="5" name="内容占位符 4" descr="pic4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" b="-140"/>
          <a:stretch/>
        </p:blipFill>
        <p:spPr>
          <a:xfrm>
            <a:off x="1484981" y="937795"/>
            <a:ext cx="5924673" cy="4205705"/>
          </a:xfrm>
        </p:spPr>
      </p:pic>
    </p:spTree>
    <p:extLst>
      <p:ext uri="{BB962C8B-B14F-4D97-AF65-F5344CB8AC3E}">
        <p14:creationId xmlns:p14="http://schemas.microsoft.com/office/powerpoint/2010/main" val="6741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当今大数据解决方案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（王老师的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0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为什么要学习这门课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14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大数据处理面临的（技术）挑战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数据</a:t>
            </a:r>
            <a:r>
              <a:rPr kumimoji="1" lang="zh-CN" altLang="en-US" dirty="0" smtClean="0">
                <a:latin typeface="+mn-ea"/>
              </a:rPr>
              <a:t>的挑战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大量数据没有数字化</a:t>
            </a:r>
            <a:endParaRPr kumimoji="1" lang="en-US" altLang="en-US" dirty="0">
              <a:latin typeface="+mn-ea"/>
            </a:endParaRPr>
          </a:p>
          <a:p>
            <a:pPr lvl="2"/>
            <a:r>
              <a:rPr kumimoji="1" lang="en-US" altLang="zh-CN" dirty="0">
                <a:latin typeface="+mn-ea"/>
              </a:rPr>
              <a:t>Google Books</a:t>
            </a:r>
          </a:p>
          <a:p>
            <a:pPr lvl="1"/>
            <a:r>
              <a:rPr kumimoji="1" lang="zh-CN" altLang="en-US" dirty="0">
                <a:latin typeface="+mn-ea"/>
              </a:rPr>
              <a:t>数字化的数据未必有适合的格式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4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大数据处理面临的（商业与政策）挑战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数据政策和法律风险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隐私保护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数据所有权</a:t>
            </a:r>
            <a:endParaRPr kumimoji="1" lang="en-US" altLang="zh-CN" dirty="0"/>
          </a:p>
          <a:p>
            <a:r>
              <a:rPr kumimoji="1" lang="zh-CN" altLang="en-US" dirty="0"/>
              <a:t>数据的共享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尤其是第三方数据</a:t>
            </a:r>
            <a:endParaRPr kumimoji="1" lang="en-US" altLang="zh-CN" dirty="0"/>
          </a:p>
          <a:p>
            <a:r>
              <a:rPr kumimoji="1" lang="en-US" altLang="en-US" dirty="0"/>
              <a:t>当今公司组织架构可能阻碍数据的应用</a:t>
            </a:r>
          </a:p>
          <a:p>
            <a:pPr lvl="1"/>
            <a:r>
              <a:rPr kumimoji="1" lang="en-US" altLang="en-US" dirty="0"/>
              <a:t>管理层是否理解数据</a:t>
            </a:r>
          </a:p>
          <a:p>
            <a:pPr lvl="1"/>
            <a:r>
              <a:rPr kumimoji="1" lang="en-US" altLang="en-US" dirty="0" err="1"/>
              <a:t>BI部门的组织形式</a:t>
            </a:r>
            <a:endParaRPr kumimoji="1" lang="en-US" altLang="en-US" dirty="0"/>
          </a:p>
          <a:p>
            <a:r>
              <a:rPr kumimoji="1" lang="zh-CN" altLang="en-US" dirty="0"/>
              <a:t>缺少数据方面的人才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麦肯锡：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年我们有</a:t>
            </a:r>
            <a:r>
              <a:rPr kumimoji="1" lang="en-US" altLang="zh-CN" dirty="0"/>
              <a:t>50%-60%</a:t>
            </a:r>
            <a:r>
              <a:rPr kumimoji="1" lang="zh-CN" altLang="en-US" dirty="0"/>
              <a:t>的数据人才缺口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33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大数据系统的架构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5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4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大数据系统的核心设计思想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774281" cy="283562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向外扩展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Out)</a:t>
            </a:r>
            <a:r>
              <a:rPr kumimoji="1" lang="zh-CN" altLang="en-US" dirty="0"/>
              <a:t>而非向上扩展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Up)</a:t>
            </a:r>
          </a:p>
          <a:p>
            <a:r>
              <a:rPr kumimoji="1" lang="zh-CN" altLang="en-US" dirty="0"/>
              <a:t>使用便宜的硬件，通过冗余来对抗不可靠性</a:t>
            </a:r>
            <a:endParaRPr kumimoji="1" lang="en-US" altLang="zh-CN" dirty="0"/>
          </a:p>
          <a:p>
            <a:r>
              <a:rPr kumimoji="1" lang="zh-CN" altLang="en-US" dirty="0"/>
              <a:t>简化数据模型与同步方法，减少同步的开销</a:t>
            </a:r>
            <a:endParaRPr kumimoji="1" lang="en-US" altLang="zh-CN" dirty="0"/>
          </a:p>
          <a:p>
            <a:r>
              <a:rPr kumimoji="1" lang="zh-CN" altLang="en-US" dirty="0"/>
              <a:t>通过高度的，多个层次的抽象，简化用户的编程</a:t>
            </a:r>
            <a:endParaRPr kumimoji="1" lang="en-US" altLang="zh-CN" dirty="0"/>
          </a:p>
          <a:p>
            <a:r>
              <a:rPr kumimoji="1" lang="zh-CN" altLang="en-US" dirty="0"/>
              <a:t>自动化的资源管理和调度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</a:t>
            </a:r>
            <a:r>
              <a:rPr kumimoji="1" lang="en-US" altLang="zh-CN" sz="3200" dirty="0" smtClean="0"/>
              <a:t>Up</a:t>
            </a:r>
            <a:endParaRPr kumimoji="1" lang="zh-CN" altLang="en-US" sz="3200" dirty="0"/>
          </a:p>
        </p:txBody>
      </p:sp>
      <p:pic>
        <p:nvPicPr>
          <p:cNvPr id="4" name="内容占位符 3" descr="pic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684"/>
          <a:stretch/>
        </p:blipFill>
        <p:spPr>
          <a:xfrm>
            <a:off x="1858904" y="865727"/>
            <a:ext cx="4905022" cy="4277773"/>
          </a:xfrm>
        </p:spPr>
      </p:pic>
    </p:spTree>
    <p:extLst>
      <p:ext uri="{BB962C8B-B14F-4D97-AF65-F5344CB8AC3E}">
        <p14:creationId xmlns:p14="http://schemas.microsoft.com/office/powerpoint/2010/main" val="279223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Out</a:t>
            </a:r>
            <a:endParaRPr kumimoji="1" lang="zh-CN" altLang="en-US" sz="3200" dirty="0"/>
          </a:p>
        </p:txBody>
      </p:sp>
      <p:pic>
        <p:nvPicPr>
          <p:cNvPr id="4" name="内容占位符 3" descr="pic6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" b="-657"/>
          <a:stretch/>
        </p:blipFill>
        <p:spPr>
          <a:xfrm>
            <a:off x="1445631" y="1133963"/>
            <a:ext cx="6353110" cy="4009537"/>
          </a:xfrm>
        </p:spPr>
      </p:pic>
    </p:spTree>
    <p:extLst>
      <p:ext uri="{BB962C8B-B14F-4D97-AF65-F5344CB8AC3E}">
        <p14:creationId xmlns:p14="http://schemas.microsoft.com/office/powerpoint/2010/main" val="6868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设计思想：冗余来对抗不可靠性</a:t>
            </a:r>
          </a:p>
        </p:txBody>
      </p:sp>
      <p:pic>
        <p:nvPicPr>
          <p:cNvPr id="4" name="内容占位符 3" descr="pic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" r="2223" b="146"/>
          <a:stretch/>
        </p:blipFill>
        <p:spPr>
          <a:xfrm>
            <a:off x="1915074" y="959555"/>
            <a:ext cx="5385075" cy="4220225"/>
          </a:xfrm>
        </p:spPr>
      </p:pic>
    </p:spTree>
    <p:extLst>
      <p:ext uri="{BB962C8B-B14F-4D97-AF65-F5344CB8AC3E}">
        <p14:creationId xmlns:p14="http://schemas.microsoft.com/office/powerpoint/2010/main" val="337267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设计思想：简单的数据模型</a:t>
            </a:r>
            <a:r>
              <a:rPr kumimoji="1" lang="en-US" altLang="zh-CN" sz="3200" dirty="0"/>
              <a:t>-&gt;</a:t>
            </a:r>
            <a:r>
              <a:rPr kumimoji="1" lang="zh-CN" altLang="en-US" sz="3200" dirty="0"/>
              <a:t>减少同步的开销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2967096" cy="530812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GFS: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Append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53" y="1665111"/>
            <a:ext cx="2548206" cy="25414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9953" y="4223335"/>
            <a:ext cx="2698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关系数据模型</a:t>
            </a:r>
            <a:endParaRPr kumimoji="1" lang="en-US" altLang="zh-CN" b="1" dirty="0" smtClean="0"/>
          </a:p>
          <a:p>
            <a:r>
              <a:rPr kumimoji="1" lang="zh-CN" altLang="en-US" sz="1400" dirty="0" smtClean="0"/>
              <a:t>高度结构化的数据组织以及严格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定义的数据格式和记录结构</a:t>
            </a:r>
            <a:endParaRPr kumimoji="1" lang="en-US" altLang="zh-CN" sz="1400" dirty="0" smtClean="0"/>
          </a:p>
          <a:p>
            <a:endParaRPr kumimoji="1" lang="zh-CN" altLang="en-US" sz="1400" dirty="0"/>
          </a:p>
        </p:txBody>
      </p:sp>
      <p:pic>
        <p:nvPicPr>
          <p:cNvPr id="6" name="图片 5" descr="pic9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0" y="1428333"/>
            <a:ext cx="2437687" cy="27781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97481" y="4223335"/>
            <a:ext cx="28029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/>
              <a:t>文档数据</a:t>
            </a:r>
            <a:r>
              <a:rPr kumimoji="1" lang="zh-CN" altLang="en-US" b="1" dirty="0"/>
              <a:t>模型</a:t>
            </a:r>
            <a:endParaRPr kumimoji="1" lang="en-US" altLang="zh-CN" b="1" dirty="0"/>
          </a:p>
          <a:p>
            <a:r>
              <a:rPr kumimoji="1" lang="zh-CN" altLang="en-US" sz="1400" dirty="0" smtClean="0"/>
              <a:t>拥有任意的数据格式已经不同的记录格式的复杂文档的集合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6282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设计思想：多层次抽象，简化用户操作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latin typeface="Calibri" charset="0"/>
              </a:rPr>
              <a:t>visits   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/data/visits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(user,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visits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/data/</a:t>
            </a:r>
            <a:r>
              <a:rPr lang="en-US" altLang="zh-CN" dirty="0" err="1">
                <a:solidFill>
                  <a:srgbClr val="C0504D"/>
                </a:solidFill>
                <a:latin typeface="Calibri" charset="0"/>
              </a:rPr>
              <a:t>urlInfo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category, </a:t>
            </a:r>
            <a:r>
              <a:rPr lang="en-US" altLang="zh-CN" dirty="0" err="1">
                <a:latin typeface="Calibri" charset="0"/>
              </a:rPr>
              <a:t>pRank</a:t>
            </a:r>
            <a:r>
              <a:rPr lang="en-US" altLang="zh-CN" dirty="0">
                <a:latin typeface="Calibri" charset="0"/>
              </a:rPr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join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</a:t>
            </a: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store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into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latin typeface="Calibri" charset="0"/>
              </a:rPr>
              <a:t>‘</a:t>
            </a:r>
            <a:r>
              <a:rPr lang="en-US" altLang="zh-CN" dirty="0">
                <a:latin typeface="Calibri" charset="0"/>
              </a:rPr>
              <a:t>/data/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endParaRPr kumimoji="1" lang="zh-CN" altLang="en-US" dirty="0"/>
          </a:p>
        </p:txBody>
      </p:sp>
      <p:sp>
        <p:nvSpPr>
          <p:cNvPr id="4" name="Oval 4"/>
          <p:cNvSpPr/>
          <p:nvPr/>
        </p:nvSpPr>
        <p:spPr>
          <a:xfrm>
            <a:off x="2554111" y="1063229"/>
            <a:ext cx="1961444" cy="4419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6"/>
          <p:cNvSpPr/>
          <p:nvPr/>
        </p:nvSpPr>
        <p:spPr>
          <a:xfrm>
            <a:off x="2431815" y="2303873"/>
            <a:ext cx="2083740" cy="424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le 7"/>
          <p:cNvSpPr/>
          <p:nvPr/>
        </p:nvSpPr>
        <p:spPr>
          <a:xfrm>
            <a:off x="1584206" y="2967096"/>
            <a:ext cx="4474163" cy="10216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直接操作于文件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54111" y="4130838"/>
            <a:ext cx="1886185" cy="46378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4"/>
          <p:cNvSpPr/>
          <p:nvPr/>
        </p:nvSpPr>
        <p:spPr>
          <a:xfrm>
            <a:off x="4606808" y="1063229"/>
            <a:ext cx="1931341" cy="50423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6"/>
          <p:cNvSpPr/>
          <p:nvPr/>
        </p:nvSpPr>
        <p:spPr>
          <a:xfrm>
            <a:off x="4836348" y="2227674"/>
            <a:ext cx="2727207" cy="59454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ounded Rectangle 7"/>
          <p:cNvSpPr/>
          <p:nvPr/>
        </p:nvSpPr>
        <p:spPr>
          <a:xfrm>
            <a:off x="1555982" y="2901244"/>
            <a:ext cx="4813770" cy="1100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模式可选择；</a:t>
            </a:r>
          </a:p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可以动态分配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11" name="Oval 6"/>
          <p:cNvSpPr/>
          <p:nvPr/>
        </p:nvSpPr>
        <p:spPr>
          <a:xfrm>
            <a:off x="4836348" y="3446874"/>
            <a:ext cx="2727207" cy="68396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1264352" y="1047236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用户定义函数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(UDFs) </a:t>
            </a:r>
            <a:endParaRPr lang="en-US" sz="2800" dirty="0" smtClean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在每一次构造中被使用：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载入、存储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分组、过滤、Foreach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algn="ctr"/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1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4823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数据科学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82" y="1063229"/>
            <a:ext cx="6436170" cy="40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设计思想：自动化的资源管理和调度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4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大数据系统在企业中的部署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7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企业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6993467" cy="2685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两个要素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系统（软件、硬件、网络）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人（用户、系统管理员）</a:t>
            </a:r>
            <a:endParaRPr kumimoji="1" lang="en-US" altLang="zh-CN" dirty="0"/>
          </a:p>
          <a:p>
            <a:r>
              <a:rPr kumimoji="1" lang="zh-CN" altLang="en-US" dirty="0"/>
              <a:t>各企业的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系统都是不同的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管理方式不同</a:t>
            </a:r>
          </a:p>
        </p:txBody>
      </p:sp>
    </p:spTree>
    <p:extLst>
      <p:ext uri="{BB962C8B-B14F-4D97-AF65-F5344CB8AC3E}">
        <p14:creationId xmlns:p14="http://schemas.microsoft.com/office/powerpoint/2010/main" val="414723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系统架构</a:t>
            </a:r>
          </a:p>
        </p:txBody>
      </p:sp>
      <p:pic>
        <p:nvPicPr>
          <p:cNvPr id="5" name="内容占位符 4" descr="pic10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2" b="145"/>
          <a:stretch/>
        </p:blipFill>
        <p:spPr>
          <a:xfrm>
            <a:off x="1359926" y="861464"/>
            <a:ext cx="6546715" cy="4282036"/>
          </a:xfrm>
        </p:spPr>
      </p:pic>
    </p:spTree>
    <p:extLst>
      <p:ext uri="{BB962C8B-B14F-4D97-AF65-F5344CB8AC3E}">
        <p14:creationId xmlns:p14="http://schemas.microsoft.com/office/powerpoint/2010/main" val="15804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的数据管理流程</a:t>
            </a:r>
          </a:p>
        </p:txBody>
      </p:sp>
      <p:pic>
        <p:nvPicPr>
          <p:cNvPr id="5" name="内容占位符 4" descr="pic11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213"/>
          <a:stretch/>
        </p:blipFill>
        <p:spPr>
          <a:xfrm>
            <a:off x="787162" y="876199"/>
            <a:ext cx="7368508" cy="4267301"/>
          </a:xfrm>
        </p:spPr>
      </p:pic>
    </p:spTree>
    <p:extLst>
      <p:ext uri="{BB962C8B-B14F-4D97-AF65-F5344CB8AC3E}">
        <p14:creationId xmlns:p14="http://schemas.microsoft.com/office/powerpoint/2010/main" val="200079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架构A：最简单的添加big</a:t>
            </a:r>
            <a:r>
              <a:rPr kumimoji="1" lang="en-US" altLang="en-US" sz="3200" dirty="0"/>
              <a:t> </a:t>
            </a:r>
            <a:r>
              <a:rPr kumimoji="1" lang="en-US" altLang="en-US" sz="3200" dirty="0" err="1"/>
              <a:t>data的方式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03" y="3783015"/>
            <a:ext cx="2616397" cy="930928"/>
          </a:xfrm>
          <a:prstGeom prst="rect">
            <a:avLst/>
          </a:prstGeom>
        </p:spPr>
      </p:pic>
      <p:pic>
        <p:nvPicPr>
          <p:cNvPr id="3" name="图片 2" descr="pic1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71" y="908867"/>
            <a:ext cx="4364219" cy="423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</a:t>
            </a:r>
            <a:r>
              <a:rPr kumimoji="1" lang="en-US" altLang="en-US" sz="3200" dirty="0"/>
              <a:t>：</a:t>
            </a:r>
            <a:r>
              <a:rPr kumimoji="1" lang="zh-CN" altLang="en-US" sz="3200" dirty="0"/>
              <a:t>加上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之后的数据分析流程</a:t>
            </a:r>
          </a:p>
        </p:txBody>
      </p:sp>
      <p:pic>
        <p:nvPicPr>
          <p:cNvPr id="4" name="图片 3" descr="pic1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32" y="852840"/>
            <a:ext cx="4168176" cy="429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</a:t>
            </a:r>
            <a:r>
              <a:rPr kumimoji="1" lang="en-US" altLang="zh-CN" sz="3200" dirty="0" err="1"/>
              <a:t>B</a:t>
            </a:r>
            <a:r>
              <a:rPr kumimoji="1" lang="en-US" altLang="en-US" sz="3200" dirty="0" err="1"/>
              <a:t>：</a:t>
            </a:r>
            <a:r>
              <a:rPr kumimoji="1" lang="en-US" altLang="zh-CN" sz="3200" dirty="0" err="1"/>
              <a:t>Big</a:t>
            </a:r>
            <a:r>
              <a:rPr kumimoji="1" lang="en-US" altLang="zh-CN" sz="3200" dirty="0"/>
              <a:t> Data</a:t>
            </a:r>
            <a:r>
              <a:rPr kumimoji="1" lang="zh-CN" altLang="en-US" sz="3200" dirty="0"/>
              <a:t>集成进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系统中？</a:t>
            </a:r>
          </a:p>
        </p:txBody>
      </p:sp>
      <p:sp>
        <p:nvSpPr>
          <p:cNvPr id="5" name="矩形 4"/>
          <p:cNvSpPr/>
          <p:nvPr/>
        </p:nvSpPr>
        <p:spPr>
          <a:xfrm>
            <a:off x="84666" y="1232921"/>
            <a:ext cx="21072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Yahoo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LinkedIn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Netflix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Twitter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eBay</a:t>
            </a:r>
            <a:r>
              <a:rPr kumimoji="1" lang="zh-CN" altLang="en-US" dirty="0"/>
              <a:t>等和其他许多公司，都使用类似于这个的方法。</a:t>
            </a:r>
            <a:endParaRPr kumimoji="1" lang="en-US" altLang="zh-CN" dirty="0"/>
          </a:p>
        </p:txBody>
      </p:sp>
      <p:pic>
        <p:nvPicPr>
          <p:cNvPr id="3" name="图片 2" descr="pic1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46" y="831070"/>
            <a:ext cx="4079877" cy="43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B</a:t>
            </a:r>
            <a:r>
              <a:rPr kumimoji="1" lang="zh-CN" altLang="en-US" sz="3200" dirty="0"/>
              <a:t>：集成后的数据管理流程</a:t>
            </a:r>
          </a:p>
        </p:txBody>
      </p:sp>
      <p:pic>
        <p:nvPicPr>
          <p:cNvPr id="5" name="图片 4" descr="pic1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42" y="859066"/>
            <a:ext cx="3975792" cy="42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C:</a:t>
            </a:r>
            <a:r>
              <a:rPr kumimoji="1" lang="zh-CN" altLang="en-US" sz="3200" dirty="0"/>
              <a:t>把传统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的信息导入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系统，实现深度集成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（数据湖）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89" y="2730030"/>
            <a:ext cx="1343849" cy="1336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83457"/>
            <a:ext cx="2537662" cy="602543"/>
          </a:xfrm>
          <a:prstGeom prst="rect">
            <a:avLst/>
          </a:prstGeom>
        </p:spPr>
      </p:pic>
      <p:pic>
        <p:nvPicPr>
          <p:cNvPr id="6" name="图片 5" descr="pic18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80" y="1063229"/>
            <a:ext cx="4490776" cy="40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1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我们的培养目标：数据科学家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 smtClean="0"/>
              <a:t>portrait of data scientist: </a:t>
            </a:r>
          </a:p>
          <a:p>
            <a:pPr lvl="1"/>
            <a:r>
              <a:rPr kumimoji="1" lang="en-US" altLang="zh-CN" dirty="0"/>
              <a:t>Statistics (S)</a:t>
            </a:r>
          </a:p>
          <a:p>
            <a:pPr lvl="1"/>
            <a:r>
              <a:rPr kumimoji="1" lang="en-US" altLang="zh-CN" dirty="0"/>
              <a:t>Domain (science) knowledge (D)</a:t>
            </a:r>
          </a:p>
          <a:p>
            <a:pPr lvl="1"/>
            <a:r>
              <a:rPr kumimoji="1" lang="en-US" altLang="zh-CN" dirty="0"/>
              <a:t>Computing (C)</a:t>
            </a:r>
          </a:p>
          <a:p>
            <a:pPr lvl="1"/>
            <a:r>
              <a:rPr kumimoji="1" lang="en-US" altLang="zh-CN" dirty="0"/>
              <a:t>Collaboration (“team work”) (C)</a:t>
            </a:r>
          </a:p>
          <a:p>
            <a:pPr lvl="1"/>
            <a:r>
              <a:rPr kumimoji="1" lang="en-US" altLang="zh-CN" dirty="0"/>
              <a:t>Communication (to </a:t>
            </a:r>
            <a:r>
              <a:rPr kumimoji="1" lang="en-US" altLang="zh-CN" dirty="0" err="1"/>
              <a:t>ousiders</a:t>
            </a:r>
            <a:r>
              <a:rPr kumimoji="1" lang="en-US" altLang="zh-CN" dirty="0"/>
              <a:t>) </a:t>
            </a:r>
            <a:r>
              <a:rPr kumimoji="1" lang="en-US" altLang="zh-CN" dirty="0" smtClean="0"/>
              <a:t>(C)</a:t>
            </a:r>
          </a:p>
          <a:p>
            <a:r>
              <a:rPr kumimoji="1" lang="en-US" altLang="zh-CN" dirty="0" smtClean="0"/>
              <a:t>Data Science = SDC^3</a:t>
            </a:r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http://www.stat.berkeley.edu/~binyu/ps/papers2014/IMS-pres-address14-yu.pdf</a:t>
            </a:r>
            <a:r>
              <a:rPr kumimoji="1"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51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</a:t>
            </a:r>
            <a:r>
              <a:rPr kumimoji="1" lang="zh-CN" altLang="en-US" sz="3200" dirty="0"/>
              <a:t>：与传统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的深度集成（数据湖模式）</a:t>
            </a:r>
          </a:p>
        </p:txBody>
      </p:sp>
      <p:pic>
        <p:nvPicPr>
          <p:cNvPr id="5" name="图片 4" descr="pic19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9" y="822569"/>
            <a:ext cx="4550757" cy="43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301096" cy="747182"/>
          </a:xfrm>
        </p:spPr>
        <p:txBody>
          <a:bodyPr>
            <a:normAutofit fontScale="92500"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：</a:t>
            </a:r>
            <a:r>
              <a:rPr kumimoji="1" lang="en-US" altLang="zh-CN" sz="2400" dirty="0" err="1"/>
              <a:t>Hadoop</a:t>
            </a:r>
            <a:r>
              <a:rPr kumimoji="1" lang="zh-CN" altLang="en-US" sz="2400" dirty="0"/>
              <a:t>不好用</a:t>
            </a:r>
            <a:r>
              <a:rPr kumimoji="1" lang="en-US" altLang="zh-CN" sz="2400" dirty="0"/>
              <a:t> – </a:t>
            </a:r>
            <a:r>
              <a:rPr kumimoji="1" lang="zh-CN" altLang="en-US" sz="2400" dirty="0"/>
              <a:t>大数据系统还处于</a:t>
            </a:r>
            <a:r>
              <a:rPr kumimoji="1" lang="zh-CN" altLang="en-US" sz="2400" dirty="0" smtClean="0"/>
              <a:t>早期的发展阶段</a:t>
            </a:r>
            <a:endParaRPr kumimoji="1" lang="zh-CN" altLang="en-US" sz="2400" dirty="0"/>
          </a:p>
        </p:txBody>
      </p:sp>
      <p:pic>
        <p:nvPicPr>
          <p:cNvPr id="4" name="图片 3" descr="pic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" y="1646296"/>
            <a:ext cx="7529689" cy="1712834"/>
          </a:xfrm>
          <a:prstGeom prst="rect">
            <a:avLst/>
          </a:prstGeom>
        </p:spPr>
      </p:pic>
      <p:pic>
        <p:nvPicPr>
          <p:cNvPr id="6" name="图片 5" descr="pic2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36" y="3248588"/>
            <a:ext cx="3217333" cy="18949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6551" y="41660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大部分公司还在测试中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65306" y="32485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60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：对大部分企业来说，小数据问题尚未解决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数据管理问题</a:t>
            </a:r>
            <a:endParaRPr kumimoji="1" lang="en-US" altLang="zh-CN" dirty="0"/>
          </a:p>
          <a:p>
            <a:pPr lvl="2"/>
            <a:r>
              <a:rPr kumimoji="1" lang="en-US" altLang="en-US" dirty="0" err="1"/>
              <a:t>哪个数据副本是权威的数据？Master</a:t>
            </a:r>
            <a:r>
              <a:rPr kumimoji="1" lang="en-US" altLang="en-US" dirty="0"/>
              <a:t> Data Management (MDM)</a:t>
            </a:r>
          </a:p>
          <a:p>
            <a:pPr lvl="1"/>
            <a:r>
              <a:rPr kumimoji="1" lang="zh-CN" altLang="en-US" dirty="0"/>
              <a:t>小数据还不知怎么用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小数据分析还大有前景可挖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Target</a:t>
            </a:r>
            <a:r>
              <a:rPr kumimoji="1" lang="zh-CN" altLang="en-US" dirty="0"/>
              <a:t>比一个女孩子的父亲更早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知道她怀孕了 </a:t>
            </a:r>
            <a:r>
              <a:rPr kumimoji="1" lang="en-US" altLang="zh-CN" dirty="0"/>
              <a:t>(New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60005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/>
              <a:t>数据分散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银行：数据分散在几千个数据库里</a:t>
            </a:r>
            <a:endParaRPr kumimoji="1" lang="en-US" altLang="zh-CN" dirty="0"/>
          </a:p>
          <a:p>
            <a:r>
              <a:rPr kumimoji="1" lang="zh-CN" altLang="en-US" dirty="0"/>
              <a:t>数据管理方式和规章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数据不能在部门之间共享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655" y="4006666"/>
            <a:ext cx="753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它们被存储在不相连通的数据孤岛上。它们无法被搜索到或者索引到。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zh-CN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Hortonworks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0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：缺少会维护大数据架构的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人员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dirty="0"/>
              <a:t>（</a:t>
            </a:r>
            <a:r>
              <a:rPr kumimoji="1" lang="zh-CN" altLang="en-US" dirty="0"/>
              <a:t>。。需要数据。。）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5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应用案例简介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985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Yahoo!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23096" cy="123390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数据分析与搜索产品紧密集成</a:t>
            </a:r>
            <a:endParaRPr kumimoji="1" lang="en-US" altLang="zh-CN" dirty="0"/>
          </a:p>
          <a:p>
            <a:r>
              <a:rPr kumimoji="1" lang="zh-CN" altLang="en-US" dirty="0"/>
              <a:t>数据分析就是产品</a:t>
            </a:r>
            <a:endParaRPr kumimoji="1" lang="en-US" altLang="zh-CN" dirty="0"/>
          </a:p>
          <a:p>
            <a:r>
              <a:rPr kumimoji="1" lang="zh-CN" altLang="en-US" dirty="0"/>
              <a:t>贡献开源技术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Hadoop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 descr="pic2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1" y="2434053"/>
            <a:ext cx="6821619" cy="2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Facebook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51961" cy="119541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用户行为分析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共享行为、网上行为、垃圾信息过滤、平台应用质量评估</a:t>
            </a:r>
            <a:endParaRPr kumimoji="1" lang="en-US" altLang="zh-CN" dirty="0"/>
          </a:p>
          <a:p>
            <a:r>
              <a:rPr kumimoji="1" lang="zh-CN" altLang="en-US" dirty="0"/>
              <a:t>开源贡献</a:t>
            </a:r>
            <a:r>
              <a:rPr kumimoji="1" lang="en-US" altLang="zh-CN" dirty="0"/>
              <a:t>(Cassandra</a:t>
            </a:r>
            <a:r>
              <a:rPr kumimoji="1" lang="zh-C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 descr="pic2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2" y="2395570"/>
            <a:ext cx="7976195" cy="2160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0199" y="4666069"/>
            <a:ext cx="5647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+mn-ea"/>
              </a:rPr>
              <a:t>Facebook</a:t>
            </a:r>
            <a:r>
              <a:rPr kumimoji="1" lang="zh-CN" altLang="en-US" sz="1200" dirty="0" smtClean="0">
                <a:latin typeface="+mn-ea"/>
              </a:rPr>
              <a:t>2</a:t>
            </a:r>
            <a:r>
              <a:rPr kumimoji="1" lang="en-US" altLang="zh-CN" sz="1200" dirty="0" smtClean="0">
                <a:latin typeface="+mn-ea"/>
              </a:rPr>
              <a:t>009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9</a:t>
            </a:r>
            <a:r>
              <a:rPr kumimoji="1" lang="zh-CN" altLang="en-US" sz="1200" dirty="0" smtClean="0">
                <a:latin typeface="+mn-ea"/>
              </a:rPr>
              <a:t>月在旧金山以及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年在伦敦的</a:t>
            </a:r>
            <a:r>
              <a:rPr kumimoji="1" lang="en-US" altLang="zh-CN" sz="1200" dirty="0" err="1" smtClean="0">
                <a:latin typeface="+mn-ea"/>
              </a:rPr>
              <a:t>Qcon</a:t>
            </a:r>
            <a:r>
              <a:rPr kumimoji="1" lang="zh-CN" altLang="en-US" sz="1200" dirty="0" smtClean="0">
                <a:latin typeface="+mn-ea"/>
              </a:rPr>
              <a:t>上的演示，并且公开了数据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92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新媒体：</a:t>
            </a:r>
            <a:r>
              <a:rPr kumimoji="1" lang="en-US" altLang="zh-CN" sz="3200" dirty="0"/>
              <a:t>Netflix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2"/>
            <a:ext cx="6691549" cy="849070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个性化内容推荐</a:t>
            </a:r>
            <a:endParaRPr kumimoji="1" lang="en-US" altLang="zh-CN" dirty="0"/>
          </a:p>
          <a:p>
            <a:r>
              <a:rPr kumimoji="1" lang="zh-CN" altLang="en-US" dirty="0"/>
              <a:t>基于云计算的架构</a:t>
            </a:r>
          </a:p>
        </p:txBody>
      </p:sp>
      <p:pic>
        <p:nvPicPr>
          <p:cNvPr id="4" name="图片 3" descr="pic2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3" y="2124860"/>
            <a:ext cx="6565447" cy="2203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2683" y="4666069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+mn-ea"/>
              </a:rPr>
              <a:t>来源：</a:t>
            </a:r>
            <a:r>
              <a:rPr kumimoji="1" lang="en-US" altLang="zh-CN" sz="1200" dirty="0" smtClean="0">
                <a:latin typeface="+mn-ea"/>
              </a:rPr>
              <a:t>Netflix2011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</a:t>
            </a:r>
            <a:r>
              <a:rPr kumimoji="1" lang="en-US" altLang="zh-CN" sz="1200" dirty="0" err="1" smtClean="0">
                <a:latin typeface="+mn-ea"/>
              </a:rPr>
              <a:t>QConSF</a:t>
            </a:r>
            <a:r>
              <a:rPr kumimoji="1" lang="zh-CN" altLang="en-US" sz="1200" dirty="0" smtClean="0">
                <a:latin typeface="+mn-ea"/>
              </a:rPr>
              <a:t>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10</a:t>
            </a:r>
            <a:r>
              <a:rPr kumimoji="1" lang="zh-CN" altLang="en-US" sz="1200" dirty="0" smtClean="0">
                <a:latin typeface="+mn-ea"/>
              </a:rPr>
              <a:t>约在</a:t>
            </a:r>
            <a:r>
              <a:rPr kumimoji="1" lang="en-US" altLang="zh-CN" sz="1200" dirty="0" smtClean="0">
                <a:latin typeface="+mn-ea"/>
              </a:rPr>
              <a:t>Strata/</a:t>
            </a:r>
            <a:r>
              <a:rPr kumimoji="1" lang="en-US" altLang="zh-CN" sz="1200" dirty="0" err="1" smtClean="0">
                <a:latin typeface="+mn-ea"/>
              </a:rPr>
              <a:t>Hadoop</a:t>
            </a:r>
            <a:r>
              <a:rPr kumimoji="1" lang="zh-CN" altLang="en-US" sz="1200" dirty="0" smtClean="0">
                <a:latin typeface="+mn-ea"/>
              </a:rPr>
              <a:t>上的演示</a:t>
            </a:r>
            <a:r>
              <a:rPr kumimoji="1" lang="en-US" altLang="zh-CN" sz="1200" dirty="0" smtClean="0">
                <a:latin typeface="+mn-ea"/>
              </a:rPr>
              <a:t>,</a:t>
            </a:r>
            <a:r>
              <a:rPr kumimoji="1" lang="zh-CN" altLang="en-US" sz="1200" dirty="0" smtClean="0">
                <a:latin typeface="+mn-ea"/>
              </a:rPr>
              <a:t>并且公开了所有数据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326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电信运营商：</a:t>
            </a:r>
            <a:r>
              <a:rPr kumimoji="1" lang="en-US" altLang="zh-CN" sz="3200" dirty="0" err="1"/>
              <a:t>MetroPCS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5123250" cy="695139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快速检测和恢复系统的故障</a:t>
            </a:r>
            <a:endParaRPr kumimoji="1" lang="en-US" altLang="zh-CN" dirty="0"/>
          </a:p>
          <a:p>
            <a:r>
              <a:rPr kumimoji="1" lang="en-US" altLang="zh-CN" dirty="0" err="1"/>
              <a:t>Splunk</a:t>
            </a:r>
            <a:r>
              <a:rPr kumimoji="1" lang="zh-CN" altLang="en-US" dirty="0"/>
              <a:t>提供的整体解决方案</a:t>
            </a:r>
          </a:p>
          <a:p>
            <a:endParaRPr kumimoji="1" lang="zh-CN" altLang="en-US" dirty="0"/>
          </a:p>
        </p:txBody>
      </p:sp>
      <p:pic>
        <p:nvPicPr>
          <p:cNvPr id="5" name="图片 4" descr="pic2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19" y="1895290"/>
            <a:ext cx="6096930" cy="2508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2683" y="4666069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latin typeface="+mn-ea"/>
              </a:rPr>
              <a:t>MetroPCS</a:t>
            </a:r>
            <a:r>
              <a:rPr kumimoji="1" lang="zh-CN" altLang="en-US" sz="1200" dirty="0" smtClean="0">
                <a:latin typeface="+mn-ea"/>
              </a:rPr>
              <a:t>于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月在达拉斯展示的来自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的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框架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193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969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en-US" sz="3200" dirty="0" smtClean="0">
                <a:latin typeface="+mj-ea"/>
              </a:rPr>
              <a:t>这门课讲什么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1718377" y="1417638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9308" y="2132298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163565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19190" y="2937046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8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大数据系统的发展趋势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22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我们面向的学生群体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044296" y="3361242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47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先修要求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7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授课形式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45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1371</Words>
  <Application>Microsoft Macintosh PowerPoint</Application>
  <PresentationFormat>全屏显示(16:9)</PresentationFormat>
  <Paragraphs>261</Paragraphs>
  <Slides>60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 大数据系统基础 A 第一讲：概论 </vt:lpstr>
      <vt:lpstr>本节课目标</vt:lpstr>
      <vt:lpstr> 为什么要学习这门课 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传统数据处理与大数据模式和发展方向上的区别</vt:lpstr>
      <vt:lpstr>大数据发展的主要驱动力</vt:lpstr>
      <vt:lpstr>需求：大数据给不同行业带来价值</vt:lpstr>
      <vt:lpstr>需求：大数据给不同行业带来价值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Up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大数据系统基础 A 第一讲：概论 </dc:title>
  <dc:creator>炀 张</dc:creator>
  <cp:lastModifiedBy>炀 张</cp:lastModifiedBy>
  <cp:revision>66</cp:revision>
  <dcterms:created xsi:type="dcterms:W3CDTF">2014-09-09T05:16:21Z</dcterms:created>
  <dcterms:modified xsi:type="dcterms:W3CDTF">2014-09-20T13:14:06Z</dcterms:modified>
</cp:coreProperties>
</file>